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648" r:id="rId1"/>
  </p:sldMasterIdLst>
  <p:notesMasterIdLst>
    <p:notesMasterId r:id="rId16"/>
  </p:notesMasterIdLst>
  <p:sldIdLst>
    <p:sldId id="256" r:id="rId2"/>
    <p:sldId id="268" r:id="rId3"/>
    <p:sldId id="269" r:id="rId4"/>
    <p:sldId id="270" r:id="rId5"/>
    <p:sldId id="257" r:id="rId6"/>
    <p:sldId id="271" r:id="rId7"/>
    <p:sldId id="260" r:id="rId8"/>
    <p:sldId id="272" r:id="rId9"/>
    <p:sldId id="273" r:id="rId10"/>
    <p:sldId id="274" r:id="rId11"/>
    <p:sldId id="258" r:id="rId12"/>
    <p:sldId id="259" r:id="rId13"/>
    <p:sldId id="261" r:id="rId14"/>
    <p:sldId id="263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Борис Головацкий" initials="БГ" lastIdx="0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3" autoAdjust="0"/>
    <p:restoredTop sz="94660"/>
  </p:normalViewPr>
  <p:slideViewPr>
    <p:cSldViewPr snapToGrid="0">
      <p:cViewPr varScale="1">
        <p:scale>
          <a:sx n="89" d="100"/>
          <a:sy n="89" d="100"/>
        </p:scale>
        <p:origin x="-326" y="-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21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59253F-DBB6-4A7F-9FFF-FAB25343B62D}" type="datetimeFigureOut">
              <a:rPr lang="ru-RU" smtClean="0"/>
              <a:t>26.09.2014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403B71-9CE5-4399-AFFD-C409B140D3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73165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03B71-9CE5-4399-AFFD-C409B140D3C9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66609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03B71-9CE5-4399-AFFD-C409B140D3C9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04451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03B71-9CE5-4399-AFFD-C409B140D3C9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36579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03B71-9CE5-4399-AFFD-C409B140D3C9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10952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FDE12-51F7-4C8B-B73E-F8E6907CCE14}" type="datetime1">
              <a:rPr lang="en-US" smtClean="0"/>
              <a:t>9/26/2014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9DFA2-D202-4C0B-A564-791215F58E6F}" type="datetime1">
              <a:rPr lang="en-US" smtClean="0"/>
              <a:t>9/26/2014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A1A08-F787-4F6B-8E7F-6667D8276947}" type="datetime1">
              <a:rPr lang="en-US" smtClean="0"/>
              <a:t>9/26/2014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8B445C-D8A2-4738-852C-15A22DF2C115}" type="datetime1">
              <a:rPr lang="en-US" smtClean="0"/>
              <a:t>9/26/2014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E7506-E967-445B-BB13-1C50070FCEA9}" type="datetime1">
              <a:rPr lang="en-US" smtClean="0"/>
              <a:t>9/26/2014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A6F34-26FF-4511-9743-7EECDA955C8A}" type="datetime1">
              <a:rPr lang="en-US" smtClean="0"/>
              <a:t>9/26/2014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ED39A6-C873-489F-BB31-224E6700DCAB}" type="datetime1">
              <a:rPr lang="en-US" smtClean="0"/>
              <a:t>9/26/2014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F2200-6F32-4711-99E3-2396FEDFC56C}" type="datetime1">
              <a:rPr lang="en-US" smtClean="0"/>
              <a:t>9/26/2014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0DB16-A0EF-4284-AC86-3F00DEE3B586}" type="datetime1">
              <a:rPr lang="en-US" smtClean="0"/>
              <a:t>9/26/2014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37FA1-47FE-403A-B048-7CDFFA8481CB}" type="datetime1">
              <a:rPr lang="en-US" smtClean="0"/>
              <a:t>9/26/2014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4BCB8-E0AE-48A9-BE49-DF3F8A544594}" type="datetime1">
              <a:rPr lang="en-US" smtClean="0"/>
              <a:t>9/26/2014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3DBE4-08B0-48A1-A018-8780FBC28939}" type="datetime1">
              <a:rPr lang="en-US" smtClean="0"/>
              <a:t>9/26/2014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B2A23-BDC8-4AF4-B8B4-DA7091CEEF5F}" type="datetime1">
              <a:rPr lang="en-US" smtClean="0"/>
              <a:t>9/26/2014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B84-D1C5-4186-8F2C-D3E4319D41B7}" type="datetime1">
              <a:rPr lang="en-US" smtClean="0"/>
              <a:t>9/26/2014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5BD37-9961-4F20-86B0-252C48F55BCE}" type="datetime1">
              <a:rPr lang="en-US" smtClean="0"/>
              <a:t>9/26/2014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92B61-049E-4C58-93F1-D6EF82D94539}" type="datetime1">
              <a:rPr lang="en-US" smtClean="0"/>
              <a:t>9/26/2014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65A21D-6718-4418-AA20-720E6F2F237C}" type="datetime1">
              <a:rPr lang="en-US" smtClean="0"/>
              <a:t>9/26/2014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&#1085;&#1072;&#1073;&#1086;&#1088;%20&#1082;&#1086;&#1084;&#1077;&#1087;&#1077;&#1090;&#1077;&#1085;&#1094;&#1080;&#1081;.xlsx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5" Type="http://schemas.openxmlformats.org/officeDocument/2006/relationships/slide" Target="slide13.xml"/><Relationship Id="rId4" Type="http://schemas.openxmlformats.org/officeDocument/2006/relationships/hyperlink" Target="http://metaversity.ru/sets/set-4/competences/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&#1055;&#1088;&#1086;&#1092;&#1077;&#1089;&#1089;&#1080;&#1086;&#1075;&#1088;&#1072;&#1084;&#1084;&#1099;%20&#1092;&#1086;&#1082;&#1091;&#1089;&#1085;&#1099;&#1093;%20&#1090;&#1086;&#1095;&#1077;&#1082;_&#1080;&#1089;&#1087;&#1088;&#1072;&#1074;&#1083;&#1077;&#1085;&#1086;.docx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&#1092;&#1086;&#1088;&#1084;&#1072;&#1090;&#1099;%202%20&#1082;&#1091;&#1088;&#1089;06_09_2014.xlsx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err="1" smtClean="0"/>
              <a:t>Компетенционный</a:t>
            </a:r>
            <a:r>
              <a:rPr lang="ru-RU" dirty="0" smtClean="0"/>
              <a:t> анализ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ОБ «</a:t>
            </a:r>
            <a:r>
              <a:rPr lang="ru-RU" dirty="0" err="1" smtClean="0"/>
              <a:t>Солинг</a:t>
            </a:r>
            <a:r>
              <a:rPr lang="ru-RU" dirty="0" smtClean="0"/>
              <a:t>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51288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</a:t>
            </a:fld>
            <a:endParaRPr lang="en-US" dirty="0"/>
          </a:p>
        </p:txBody>
      </p:sp>
      <p:pic>
        <p:nvPicPr>
          <p:cNvPr id="1026" name="Picture 2" descr="28 марта родились... . Обсуждение на LiveInternet - Российский Сервис Онлайн-Дневников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5724" y="319668"/>
            <a:ext cx="4621524" cy="5230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915724" y="5870961"/>
            <a:ext cx="47001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Ян </a:t>
            </a:r>
            <a:r>
              <a:rPr lang="ru-RU" dirty="0" err="1" smtClean="0"/>
              <a:t>Амос</a:t>
            </a:r>
            <a:r>
              <a:rPr lang="ru-RU" dirty="0" smtClean="0"/>
              <a:t> Коменский</a:t>
            </a:r>
          </a:p>
          <a:p>
            <a:pPr algn="ctr"/>
            <a:r>
              <a:rPr lang="ru-RU" dirty="0" smtClean="0"/>
              <a:t>1592-1670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7580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536934" y="499544"/>
            <a:ext cx="1547956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З</a:t>
            </a:r>
            <a:endParaRPr lang="ru-RU" sz="96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536934" y="2521529"/>
            <a:ext cx="1547956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У</a:t>
            </a:r>
            <a:endParaRPr lang="ru-RU" sz="96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536934" y="4641406"/>
            <a:ext cx="1547956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Н</a:t>
            </a:r>
            <a:endParaRPr lang="ru-RU" sz="96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289989" y="961208"/>
            <a:ext cx="703318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err="1"/>
              <a:t>Зна́ние</a:t>
            </a:r>
            <a:r>
              <a:rPr lang="ru-RU" dirty="0"/>
              <a:t> — форма существования и систематизации результатов познавательной деятельности человека. </a:t>
            </a:r>
            <a:r>
              <a:rPr lang="ru-RU" dirty="0"/>
              <a:t> </a:t>
            </a:r>
            <a:r>
              <a:rPr lang="ru-RU" dirty="0" smtClean="0"/>
              <a:t>(Википедия)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4442389" y="2844694"/>
            <a:ext cx="703318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Умение</a:t>
            </a:r>
            <a:r>
              <a:rPr lang="ru-RU" dirty="0"/>
              <a:t> — освоенный субъектом способ выполнения действия, </a:t>
            </a:r>
            <a:r>
              <a:rPr lang="ru-RU" sz="1400" i="1" dirty="0"/>
              <a:t>обеспечиваемый совокупностью приобретённых знаний и навыков. Формируется путём упражнений и создаёт возможность выполнения действия не только в привычных, но и в изменившихся условиях.</a:t>
            </a:r>
            <a:endParaRPr lang="ru-RU" sz="1400" i="1" dirty="0"/>
          </a:p>
        </p:txBody>
      </p:sp>
      <p:sp>
        <p:nvSpPr>
          <p:cNvPr id="10" name="TextBox 9"/>
          <p:cNvSpPr txBox="1"/>
          <p:nvPr/>
        </p:nvSpPr>
        <p:spPr>
          <a:xfrm>
            <a:off x="4442389" y="4964571"/>
            <a:ext cx="703318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Навык</a:t>
            </a:r>
            <a:r>
              <a:rPr lang="ru-RU" dirty="0"/>
              <a:t>, доведённое до автоматизма умение решать тот или иной вид задачи </a:t>
            </a:r>
            <a:r>
              <a:rPr lang="ru-RU" sz="1200" i="1" dirty="0"/>
              <a:t>(чаще всего — двигательной). Всякий новый способ действия, протекая первоначально как некоторое самостоятельное, развёрнутое и сознательное </a:t>
            </a:r>
            <a:r>
              <a:rPr lang="ru-RU" sz="1200" i="1" dirty="0" smtClean="0"/>
              <a:t>действие БСЭ</a:t>
            </a:r>
            <a:endParaRPr lang="ru-RU" sz="1200" i="1" dirty="0"/>
          </a:p>
        </p:txBody>
      </p:sp>
    </p:spTree>
    <p:extLst>
      <p:ext uri="{BB962C8B-B14F-4D97-AF65-F5344CB8AC3E}">
        <p14:creationId xmlns:p14="http://schemas.microsoft.com/office/powerpoint/2010/main" val="106950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4</a:t>
            </a:fld>
            <a:endParaRPr lang="en-US" dirty="0"/>
          </a:p>
        </p:txBody>
      </p:sp>
      <p:grpSp>
        <p:nvGrpSpPr>
          <p:cNvPr id="12" name="Группа 11"/>
          <p:cNvGrpSpPr/>
          <p:nvPr/>
        </p:nvGrpSpPr>
        <p:grpSpPr>
          <a:xfrm>
            <a:off x="2536934" y="499544"/>
            <a:ext cx="3095912" cy="1569660"/>
            <a:chOff x="2536934" y="499544"/>
            <a:chExt cx="3095912" cy="1569660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2536934" y="499544"/>
              <a:ext cx="1547956" cy="156966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ru-RU" sz="9600" b="1" cap="none" spc="0" dirty="0" smtClean="0">
                  <a:ln w="24500" cmpd="dbl">
                    <a:solidFill>
                      <a:schemeClr val="accent2">
                        <a:shade val="85000"/>
                        <a:satMod val="155000"/>
                      </a:schemeClr>
                    </a:solidFill>
                    <a:prstDash val="solid"/>
                    <a:miter lim="800000"/>
                  </a:ln>
                  <a:gradFill>
                    <a:gsLst>
                      <a:gs pos="10000">
                        <a:schemeClr val="accent2">
                          <a:tint val="10000"/>
                          <a:satMod val="155000"/>
                        </a:schemeClr>
                      </a:gs>
                      <a:gs pos="60000">
                        <a:schemeClr val="accent2">
                          <a:tint val="30000"/>
                          <a:satMod val="155000"/>
                        </a:schemeClr>
                      </a:gs>
                      <a:gs pos="100000">
                        <a:schemeClr val="accent2">
                          <a:tint val="73000"/>
                          <a:satMod val="155000"/>
                        </a:schemeClr>
                      </a:gs>
                    </a:gsLst>
                    <a:lin ang="5400000"/>
                  </a:gradFill>
                  <a:effectLst>
                    <a:outerShdw blurRad="38100" dist="38100" dir="7020000" algn="tl">
                      <a:srgbClr val="000000">
                        <a:alpha val="35000"/>
                      </a:srgbClr>
                    </a:outerShdw>
                  </a:effectLst>
                </a:rPr>
                <a:t>З</a:t>
              </a:r>
              <a:endParaRPr lang="ru-RU" sz="9600" b="1" cap="none" spc="0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endParaRPr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3306049" y="499544"/>
              <a:ext cx="1547956" cy="156966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ru-RU" sz="9600" b="1" cap="none" spc="0" dirty="0" smtClean="0">
                  <a:ln w="24500" cmpd="dbl">
                    <a:solidFill>
                      <a:schemeClr val="accent2">
                        <a:shade val="85000"/>
                        <a:satMod val="155000"/>
                      </a:schemeClr>
                    </a:solidFill>
                    <a:prstDash val="solid"/>
                    <a:miter lim="800000"/>
                  </a:ln>
                  <a:gradFill>
                    <a:gsLst>
                      <a:gs pos="10000">
                        <a:schemeClr val="accent2">
                          <a:tint val="10000"/>
                          <a:satMod val="155000"/>
                        </a:schemeClr>
                      </a:gs>
                      <a:gs pos="60000">
                        <a:schemeClr val="accent2">
                          <a:tint val="30000"/>
                          <a:satMod val="155000"/>
                        </a:schemeClr>
                      </a:gs>
                      <a:gs pos="100000">
                        <a:schemeClr val="accent2">
                          <a:tint val="73000"/>
                          <a:satMod val="155000"/>
                        </a:schemeClr>
                      </a:gs>
                    </a:gsLst>
                    <a:lin ang="5400000"/>
                  </a:gradFill>
                  <a:effectLst>
                    <a:outerShdw blurRad="38100" dist="38100" dir="7020000" algn="tl">
                      <a:srgbClr val="000000">
                        <a:alpha val="35000"/>
                      </a:srgbClr>
                    </a:outerShdw>
                  </a:effectLst>
                </a:rPr>
                <a:t>У</a:t>
              </a:r>
              <a:endParaRPr lang="ru-RU" sz="9600" b="1" cap="none" spc="0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endParaRPr>
            </a:p>
          </p:txBody>
        </p:sp>
        <p:sp>
          <p:nvSpPr>
            <p:cNvPr id="7" name="Прямоугольник 6"/>
            <p:cNvSpPr/>
            <p:nvPr/>
          </p:nvSpPr>
          <p:spPr>
            <a:xfrm>
              <a:off x="4084890" y="499544"/>
              <a:ext cx="1547956" cy="1569660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ru-RU" sz="9600" b="1" cap="none" spc="0" dirty="0" smtClean="0">
                  <a:ln w="24500" cmpd="dbl">
                    <a:solidFill>
                      <a:schemeClr val="accent2">
                        <a:shade val="85000"/>
                        <a:satMod val="155000"/>
                      </a:schemeClr>
                    </a:solidFill>
                    <a:prstDash val="solid"/>
                    <a:miter lim="800000"/>
                  </a:ln>
                  <a:gradFill>
                    <a:gsLst>
                      <a:gs pos="10000">
                        <a:schemeClr val="accent2">
                          <a:tint val="10000"/>
                          <a:satMod val="155000"/>
                        </a:schemeClr>
                      </a:gs>
                      <a:gs pos="60000">
                        <a:schemeClr val="accent2">
                          <a:tint val="30000"/>
                          <a:satMod val="155000"/>
                        </a:schemeClr>
                      </a:gs>
                      <a:gs pos="100000">
                        <a:schemeClr val="accent2">
                          <a:tint val="73000"/>
                          <a:satMod val="155000"/>
                        </a:schemeClr>
                      </a:gs>
                    </a:gsLst>
                    <a:lin ang="5400000"/>
                  </a:gradFill>
                  <a:effectLst>
                    <a:outerShdw blurRad="38100" dist="38100" dir="7020000" algn="tl">
                      <a:srgbClr val="000000">
                        <a:alpha val="35000"/>
                      </a:srgbClr>
                    </a:outerShdw>
                  </a:effectLst>
                </a:rPr>
                <a:t>Н</a:t>
              </a:r>
              <a:endParaRPr lang="ru-RU" sz="9600" b="1" cap="none" spc="0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endParaRPr>
            </a:p>
          </p:txBody>
        </p:sp>
      </p:grpSp>
      <p:sp>
        <p:nvSpPr>
          <p:cNvPr id="8" name="Прямоугольник 7"/>
          <p:cNvSpPr/>
          <p:nvPr/>
        </p:nvSpPr>
        <p:spPr>
          <a:xfrm>
            <a:off x="2925964" y="2222424"/>
            <a:ext cx="7677941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6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Компетенции</a:t>
            </a:r>
            <a:endParaRPr lang="ru-RU" sz="66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314226" y="3796018"/>
            <a:ext cx="8901415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Различные типы мышления</a:t>
            </a:r>
            <a:endParaRPr lang="ru-RU" sz="4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676851" y="5281401"/>
            <a:ext cx="10176163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Различные ресурсные состояния</a:t>
            </a:r>
            <a:endParaRPr lang="ru-RU" sz="4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97351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Компетенция - это</a:t>
            </a: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2525197" y="1460156"/>
            <a:ext cx="90471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с</a:t>
            </a:r>
            <a:r>
              <a:rPr lang="ru-RU" sz="2400" dirty="0" smtClean="0"/>
              <a:t>пособность применять знания, умения, навыки и личные качества на практике для получения определенного результата.</a:t>
            </a:r>
            <a:endParaRPr lang="ru-RU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2592924" y="3496531"/>
            <a:ext cx="40777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/>
              <a:t>с</a:t>
            </a:r>
            <a:r>
              <a:rPr lang="ru-RU" sz="3200" dirty="0" smtClean="0"/>
              <a:t>тучать молотком</a:t>
            </a:r>
            <a:endParaRPr lang="ru-RU" sz="3200" dirty="0"/>
          </a:p>
        </p:txBody>
      </p:sp>
      <p:sp>
        <p:nvSpPr>
          <p:cNvPr id="8" name="TextBox 7"/>
          <p:cNvSpPr txBox="1"/>
          <p:nvPr/>
        </p:nvSpPr>
        <p:spPr>
          <a:xfrm>
            <a:off x="7994823" y="3381575"/>
            <a:ext cx="285526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забить гвоздь</a:t>
            </a:r>
            <a:endParaRPr lang="ru-RU" sz="3200" dirty="0"/>
          </a:p>
        </p:txBody>
      </p:sp>
      <p:sp>
        <p:nvSpPr>
          <p:cNvPr id="9" name="TextBox 8"/>
          <p:cNvSpPr txBox="1"/>
          <p:nvPr/>
        </p:nvSpPr>
        <p:spPr>
          <a:xfrm>
            <a:off x="5933549" y="2596406"/>
            <a:ext cx="21034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u="sng" dirty="0" smtClean="0"/>
              <a:t>Результат</a:t>
            </a:r>
            <a:endParaRPr lang="ru-RU" sz="3200" u="sng" dirty="0"/>
          </a:p>
        </p:txBody>
      </p:sp>
      <p:sp>
        <p:nvSpPr>
          <p:cNvPr id="10" name="TextBox 9"/>
          <p:cNvSpPr txBox="1"/>
          <p:nvPr/>
        </p:nvSpPr>
        <p:spPr>
          <a:xfrm>
            <a:off x="10728597" y="3119964"/>
            <a:ext cx="155202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6600" dirty="0">
                <a:solidFill>
                  <a:schemeClr val="accent4"/>
                </a:solidFill>
              </a:rPr>
              <a:t> </a:t>
            </a:r>
            <a:r>
              <a:rPr lang="ru-RU" sz="6600" dirty="0" smtClean="0">
                <a:solidFill>
                  <a:schemeClr val="accent4"/>
                </a:solidFill>
              </a:rPr>
              <a:t>  </a:t>
            </a:r>
            <a:endParaRPr lang="ru-RU" sz="6600" dirty="0">
              <a:solidFill>
                <a:schemeClr val="accent4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337346" y="3283739"/>
            <a:ext cx="64793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000" dirty="0" smtClean="0">
                <a:solidFill>
                  <a:srgbClr val="FF0000"/>
                </a:solidFill>
                <a:latin typeface="Lucida Console" panose="020B0609040504020204" pitchFamily="49" charset="0"/>
                <a:cs typeface="Aharoni" panose="02010803020104030203" pitchFamily="2" charset="-79"/>
              </a:rPr>
              <a:t>X</a:t>
            </a:r>
            <a:endParaRPr lang="ru-RU" sz="6000" dirty="0">
              <a:solidFill>
                <a:srgbClr val="FF0000"/>
              </a:solidFill>
              <a:latin typeface="Lucida Console" panose="020B0609040504020204" pitchFamily="49" charset="0"/>
              <a:cs typeface="Aharoni" panose="02010803020104030203" pitchFamily="2" charset="-79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161129" y="4377747"/>
            <a:ext cx="240482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u="sng" dirty="0" smtClean="0"/>
              <a:t>Применять</a:t>
            </a:r>
            <a:endParaRPr lang="ru-RU" sz="3200" u="sng" dirty="0"/>
          </a:p>
        </p:txBody>
      </p:sp>
      <p:sp>
        <p:nvSpPr>
          <p:cNvPr id="13" name="TextBox 12"/>
          <p:cNvSpPr txBox="1"/>
          <p:nvPr/>
        </p:nvSpPr>
        <p:spPr>
          <a:xfrm>
            <a:off x="2067997" y="5292640"/>
            <a:ext cx="36359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знать закон Ома</a:t>
            </a:r>
            <a:endParaRPr lang="ru-RU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6254647" y="5234020"/>
            <a:ext cx="49760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/>
              <a:t>с</a:t>
            </a:r>
            <a:r>
              <a:rPr lang="ru-RU" sz="3200" dirty="0" smtClean="0"/>
              <a:t>обирать </a:t>
            </a:r>
            <a:r>
              <a:rPr lang="ru-RU" sz="3200" dirty="0" err="1" smtClean="0"/>
              <a:t>электроцепи</a:t>
            </a:r>
            <a:endParaRPr lang="ru-RU" sz="3200" dirty="0"/>
          </a:p>
        </p:txBody>
      </p:sp>
      <p:sp>
        <p:nvSpPr>
          <p:cNvPr id="15" name="TextBox 14"/>
          <p:cNvSpPr txBox="1"/>
          <p:nvPr/>
        </p:nvSpPr>
        <p:spPr>
          <a:xfrm>
            <a:off x="5613258" y="5072475"/>
            <a:ext cx="64793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000" dirty="0" smtClean="0">
                <a:solidFill>
                  <a:srgbClr val="FF0000"/>
                </a:solidFill>
                <a:latin typeface="Lucida Console" panose="020B0609040504020204" pitchFamily="49" charset="0"/>
                <a:cs typeface="Aharoni" panose="02010803020104030203" pitchFamily="2" charset="-79"/>
              </a:rPr>
              <a:t>X</a:t>
            </a:r>
            <a:endParaRPr lang="ru-RU" sz="6000" dirty="0">
              <a:solidFill>
                <a:srgbClr val="FF0000"/>
              </a:solidFill>
              <a:latin typeface="Lucida Console" panose="020B0609040504020204" pitchFamily="49" charset="0"/>
              <a:cs typeface="Aharoni" panose="02010803020104030203" pitchFamily="2" charset="-79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1096064" y="4918432"/>
            <a:ext cx="155202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6600" dirty="0">
                <a:solidFill>
                  <a:schemeClr val="accent4"/>
                </a:solidFill>
              </a:rPr>
              <a:t> </a:t>
            </a:r>
            <a:r>
              <a:rPr lang="ru-RU" sz="6600" dirty="0" smtClean="0">
                <a:solidFill>
                  <a:schemeClr val="accent4"/>
                </a:solidFill>
              </a:rPr>
              <a:t>  </a:t>
            </a:r>
            <a:endParaRPr lang="ru-RU" sz="6600" dirty="0">
              <a:solidFill>
                <a:schemeClr val="accent4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580120" y="6229884"/>
            <a:ext cx="42919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Шкала оценки компетенции - </a:t>
            </a:r>
            <a:r>
              <a:rPr lang="ru-RU" dirty="0" smtClean="0">
                <a:hlinkClick r:id="rId3" action="ppaction://hlinksldjump"/>
              </a:rPr>
              <a:t>здесь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73107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6</a:t>
            </a:fld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188" y="-240884"/>
            <a:ext cx="11647918" cy="65519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480986" y="2367187"/>
            <a:ext cx="52300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Список компетенций - </a:t>
            </a:r>
            <a:r>
              <a:rPr lang="ru-RU" dirty="0" smtClean="0">
                <a:hlinkClick r:id="rId3" action="ppaction://hlinkfile"/>
              </a:rPr>
              <a:t>смотри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401191" y="1107886"/>
            <a:ext cx="53896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hlinkClick r:id="rId4"/>
              </a:rPr>
              <a:t>http://metaversity.ru/sets/set-4/competences/</a:t>
            </a:r>
            <a:endParaRPr lang="ru-RU" dirty="0"/>
          </a:p>
        </p:txBody>
      </p:sp>
      <p:cxnSp>
        <p:nvCxnSpPr>
          <p:cNvPr id="9" name="Соединительная линия уступом 8"/>
          <p:cNvCxnSpPr>
            <a:stCxn id="4" idx="0"/>
          </p:cNvCxnSpPr>
          <p:nvPr/>
        </p:nvCxnSpPr>
        <p:spPr>
          <a:xfrm rot="16200000" flipV="1">
            <a:off x="3916932" y="-1071182"/>
            <a:ext cx="1107886" cy="3250250"/>
          </a:xfrm>
          <a:prstGeom prst="bentConnector2">
            <a:avLst/>
          </a:prstGeom>
          <a:ln w="3810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5522006" y="3237434"/>
            <a:ext cx="52300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Наборы компетенций- </a:t>
            </a:r>
            <a:r>
              <a:rPr lang="ru-RU" dirty="0" smtClean="0">
                <a:hlinkClick r:id="rId5" action="ppaction://hlinksldjump"/>
              </a:rPr>
              <a:t>смотри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62732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8" name="Заголовок 3"/>
          <p:cNvSpPr txBox="1">
            <a:spLocks/>
          </p:cNvSpPr>
          <p:nvPr/>
        </p:nvSpPr>
        <p:spPr>
          <a:xfrm>
            <a:off x="2592923" y="1328965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dirty="0" smtClean="0"/>
              <a:t>Не следует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2592924" y="1951167"/>
            <a:ext cx="41403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u="sng" dirty="0" err="1" smtClean="0"/>
              <a:t>Заужать</a:t>
            </a:r>
            <a:r>
              <a:rPr lang="ru-RU" sz="2400" u="sng" dirty="0" smtClean="0"/>
              <a:t> компетенции</a:t>
            </a:r>
            <a:endParaRPr lang="ru-RU" sz="2400" u="sng" dirty="0"/>
          </a:p>
        </p:txBody>
      </p:sp>
      <p:sp>
        <p:nvSpPr>
          <p:cNvPr id="11" name="TextBox 10"/>
          <p:cNvSpPr txBox="1"/>
          <p:nvPr/>
        </p:nvSpPr>
        <p:spPr>
          <a:xfrm>
            <a:off x="2592923" y="4837614"/>
            <a:ext cx="42081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u="sng" dirty="0" smtClean="0"/>
              <a:t>Обобщать компетенции</a:t>
            </a:r>
            <a:endParaRPr lang="ru-RU" sz="2400" u="sng" dirty="0"/>
          </a:p>
        </p:txBody>
      </p:sp>
      <p:sp>
        <p:nvSpPr>
          <p:cNvPr id="12" name="TextBox 11"/>
          <p:cNvSpPr txBox="1"/>
          <p:nvPr/>
        </p:nvSpPr>
        <p:spPr>
          <a:xfrm>
            <a:off x="4663116" y="2515060"/>
            <a:ext cx="44053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Умножать на калькуляторе</a:t>
            </a:r>
            <a:endParaRPr lang="ru-RU" sz="2400" dirty="0"/>
          </a:p>
        </p:txBody>
      </p:sp>
      <p:sp>
        <p:nvSpPr>
          <p:cNvPr id="13" name="TextBox 12"/>
          <p:cNvSpPr txBox="1"/>
          <p:nvPr/>
        </p:nvSpPr>
        <p:spPr>
          <a:xfrm>
            <a:off x="9784318" y="2526519"/>
            <a:ext cx="23756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Умножать крупные числа</a:t>
            </a:r>
            <a:endParaRPr lang="ru-RU" sz="2400" dirty="0"/>
          </a:p>
        </p:txBody>
      </p:sp>
      <p:sp>
        <p:nvSpPr>
          <p:cNvPr id="14" name="TextBox 13"/>
          <p:cNvSpPr txBox="1"/>
          <p:nvPr/>
        </p:nvSpPr>
        <p:spPr>
          <a:xfrm>
            <a:off x="4663116" y="3815812"/>
            <a:ext cx="34554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Умножать в уме</a:t>
            </a:r>
            <a:endParaRPr lang="ru-RU" sz="2400" dirty="0"/>
          </a:p>
        </p:txBody>
      </p:sp>
      <p:sp>
        <p:nvSpPr>
          <p:cNvPr id="15" name="TextBox 14"/>
          <p:cNvSpPr txBox="1"/>
          <p:nvPr/>
        </p:nvSpPr>
        <p:spPr>
          <a:xfrm>
            <a:off x="2599039" y="2685058"/>
            <a:ext cx="20640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Умножать в столбик</a:t>
            </a:r>
            <a:endParaRPr lang="ru-RU" sz="2400" dirty="0"/>
          </a:p>
        </p:txBody>
      </p:sp>
      <p:sp>
        <p:nvSpPr>
          <p:cNvPr id="16" name="TextBox 15"/>
          <p:cNvSpPr txBox="1"/>
          <p:nvPr/>
        </p:nvSpPr>
        <p:spPr>
          <a:xfrm>
            <a:off x="4663116" y="2995442"/>
            <a:ext cx="45383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Умножать на логарифмической линейке</a:t>
            </a:r>
            <a:endParaRPr lang="ru-RU" sz="2400" dirty="0"/>
          </a:p>
        </p:txBody>
      </p:sp>
      <p:sp>
        <p:nvSpPr>
          <p:cNvPr id="17" name="TextBox 16"/>
          <p:cNvSpPr txBox="1"/>
          <p:nvPr/>
        </p:nvSpPr>
        <p:spPr>
          <a:xfrm>
            <a:off x="2592923" y="5512981"/>
            <a:ext cx="86138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Идеальная компетенция – сделать всё хорошо</a:t>
            </a:r>
            <a:endParaRPr lang="ru-RU" sz="2400" dirty="0"/>
          </a:p>
        </p:txBody>
      </p:sp>
      <p:sp>
        <p:nvSpPr>
          <p:cNvPr id="18" name="TextBox 17"/>
          <p:cNvSpPr txBox="1"/>
          <p:nvPr/>
        </p:nvSpPr>
        <p:spPr>
          <a:xfrm>
            <a:off x="2983144" y="3317329"/>
            <a:ext cx="64793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000" dirty="0" smtClean="0">
                <a:solidFill>
                  <a:srgbClr val="FF0000"/>
                </a:solidFill>
                <a:latin typeface="Lucida Console" panose="020B0609040504020204" pitchFamily="49" charset="0"/>
                <a:cs typeface="Aharoni" panose="02010803020104030203" pitchFamily="2" charset="-79"/>
              </a:rPr>
              <a:t>X</a:t>
            </a:r>
            <a:endParaRPr lang="ru-RU" sz="6000" dirty="0">
              <a:solidFill>
                <a:srgbClr val="FF0000"/>
              </a:solidFill>
              <a:latin typeface="Lucida Console" panose="020B0609040504020204" pitchFamily="49" charset="0"/>
              <a:cs typeface="Aharoni" panose="02010803020104030203" pitchFamily="2" charset="-79"/>
            </a:endParaRPr>
          </a:p>
        </p:txBody>
      </p:sp>
      <p:sp>
        <p:nvSpPr>
          <p:cNvPr id="19" name="Заголовок 3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</p:spPr>
        <p:txBody>
          <a:bodyPr/>
          <a:lstStyle/>
          <a:p>
            <a:r>
              <a:rPr lang="ru-RU" dirty="0" smtClean="0"/>
              <a:t>Компетенции: формулировка</a:t>
            </a:r>
            <a:endParaRPr lang="ru-RU" dirty="0"/>
          </a:p>
        </p:txBody>
      </p:sp>
      <p:sp>
        <p:nvSpPr>
          <p:cNvPr id="20" name="TextBox 19"/>
          <p:cNvSpPr txBox="1"/>
          <p:nvPr/>
        </p:nvSpPr>
        <p:spPr>
          <a:xfrm>
            <a:off x="7261252" y="3683654"/>
            <a:ext cx="64793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000" dirty="0" smtClean="0">
                <a:solidFill>
                  <a:srgbClr val="FFC000"/>
                </a:solidFill>
                <a:latin typeface="Lucida Console" panose="020B0609040504020204" pitchFamily="49" charset="0"/>
                <a:cs typeface="Aharoni" panose="02010803020104030203" pitchFamily="2" charset="-79"/>
              </a:rPr>
              <a:t>?</a:t>
            </a:r>
            <a:endParaRPr lang="ru-RU" sz="6000" dirty="0">
              <a:solidFill>
                <a:srgbClr val="FFC000"/>
              </a:solidFill>
              <a:latin typeface="Lucida Console" panose="020B0609040504020204" pitchFamily="49" charset="0"/>
              <a:cs typeface="Aharoni" panose="02010803020104030203" pitchFamily="2" charset="-79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1023615" y="2938307"/>
            <a:ext cx="155202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6600" dirty="0">
                <a:solidFill>
                  <a:schemeClr val="accent4"/>
                </a:solidFill>
              </a:rPr>
              <a:t> </a:t>
            </a:r>
            <a:r>
              <a:rPr lang="ru-RU" sz="6600" dirty="0" smtClean="0">
                <a:solidFill>
                  <a:schemeClr val="accent4"/>
                </a:solidFill>
              </a:rPr>
              <a:t>  </a:t>
            </a:r>
            <a:endParaRPr lang="ru-RU" sz="6600" dirty="0">
              <a:solidFill>
                <a:schemeClr val="accent4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0001856" y="5235981"/>
            <a:ext cx="64793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000" dirty="0" smtClean="0">
                <a:solidFill>
                  <a:srgbClr val="FF0000"/>
                </a:solidFill>
                <a:latin typeface="Lucida Console" panose="020B0609040504020204" pitchFamily="49" charset="0"/>
                <a:cs typeface="Aharoni" panose="02010803020104030203" pitchFamily="2" charset="-79"/>
              </a:rPr>
              <a:t>X</a:t>
            </a:r>
            <a:endParaRPr lang="ru-RU" sz="6000" dirty="0">
              <a:solidFill>
                <a:srgbClr val="FF0000"/>
              </a:solidFill>
              <a:latin typeface="Lucida Console" panose="020B0609040504020204" pitchFamily="49" charset="0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18595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8</a:t>
            </a:fld>
            <a:endParaRPr lang="en-US" dirty="0"/>
          </a:p>
        </p:txBody>
      </p:sp>
      <p:pic>
        <p:nvPicPr>
          <p:cNvPr id="3074" name="Picture 2" descr="D:\Desktop\солинг\2_4июля_лагерек_Солинг\раб_группа_микророли\итог\траектории_основные_без стрелок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1771" y="170916"/>
            <a:ext cx="8756092" cy="6567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9157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59638" y="102817"/>
            <a:ext cx="8911687" cy="1280890"/>
          </a:xfrm>
        </p:spPr>
        <p:txBody>
          <a:bodyPr/>
          <a:lstStyle/>
          <a:p>
            <a:r>
              <a:rPr lang="ru-RU" dirty="0" err="1" smtClean="0"/>
              <a:t>Профессиограмма</a:t>
            </a:r>
            <a:r>
              <a:rPr lang="ru-RU" dirty="0" smtClean="0"/>
              <a:t>. Позиция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9</a:t>
            </a:fld>
            <a:endParaRPr 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996" r="63024" b="13021"/>
          <a:stretch/>
        </p:blipFill>
        <p:spPr bwMode="auto">
          <a:xfrm>
            <a:off x="7016342" y="761507"/>
            <a:ext cx="4737106" cy="5946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955850" y="264920"/>
            <a:ext cx="14869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hlinkClick r:id="rId3" action="ppaction://hlinkfile"/>
              </a:rPr>
              <a:t>скачать</a:t>
            </a:r>
            <a:endParaRPr lang="ru-RU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57" r="59836" b="4547"/>
          <a:stretch/>
        </p:blipFill>
        <p:spPr bwMode="auto">
          <a:xfrm>
            <a:off x="1854437" y="761507"/>
            <a:ext cx="4896740" cy="6096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35704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8129" y="1803429"/>
            <a:ext cx="3397678" cy="828675"/>
          </a:xfrm>
        </p:spPr>
        <p:txBody>
          <a:bodyPr>
            <a:normAutofit fontScale="90000"/>
          </a:bodyPr>
          <a:lstStyle/>
          <a:p>
            <a:r>
              <a:rPr lang="ru-RU" dirty="0" err="1" smtClean="0"/>
              <a:t>Микророли</a:t>
            </a:r>
            <a:r>
              <a:rPr lang="ru-RU" dirty="0" smtClean="0"/>
              <a:t>. </a:t>
            </a:r>
            <a:br>
              <a:rPr lang="ru-RU" dirty="0" smtClean="0"/>
            </a:br>
            <a:r>
              <a:rPr lang="ru-RU" dirty="0" smtClean="0"/>
              <a:t>События в расписании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10</a:t>
            </a:fld>
            <a:endParaRPr 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68" r="41052" b="5545"/>
          <a:stretch/>
        </p:blipFill>
        <p:spPr bwMode="auto">
          <a:xfrm>
            <a:off x="4845465" y="162370"/>
            <a:ext cx="7187013" cy="63153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олилиния 3"/>
          <p:cNvSpPr/>
          <p:nvPr/>
        </p:nvSpPr>
        <p:spPr>
          <a:xfrm>
            <a:off x="6358071" y="2264040"/>
            <a:ext cx="2275442" cy="1043182"/>
          </a:xfrm>
          <a:custGeom>
            <a:avLst/>
            <a:gdLst>
              <a:gd name="connsiteX0" fmla="*/ 2170632 w 2275442"/>
              <a:gd name="connsiteY0" fmla="*/ 128782 h 1043182"/>
              <a:gd name="connsiteX1" fmla="*/ 1974079 w 2275442"/>
              <a:gd name="connsiteY1" fmla="*/ 94599 h 1043182"/>
              <a:gd name="connsiteX2" fmla="*/ 1948441 w 2275442"/>
              <a:gd name="connsiteY2" fmla="*/ 86053 h 1043182"/>
              <a:gd name="connsiteX3" fmla="*/ 1888621 w 2275442"/>
              <a:gd name="connsiteY3" fmla="*/ 68962 h 1043182"/>
              <a:gd name="connsiteX4" fmla="*/ 1820254 w 2275442"/>
              <a:gd name="connsiteY4" fmla="*/ 60416 h 1043182"/>
              <a:gd name="connsiteX5" fmla="*/ 1709159 w 2275442"/>
              <a:gd name="connsiteY5" fmla="*/ 43324 h 1043182"/>
              <a:gd name="connsiteX6" fmla="*/ 1563880 w 2275442"/>
              <a:gd name="connsiteY6" fmla="*/ 26233 h 1043182"/>
              <a:gd name="connsiteX7" fmla="*/ 1486968 w 2275442"/>
              <a:gd name="connsiteY7" fmla="*/ 9141 h 1043182"/>
              <a:gd name="connsiteX8" fmla="*/ 991312 w 2275442"/>
              <a:gd name="connsiteY8" fmla="*/ 9141 h 1043182"/>
              <a:gd name="connsiteX9" fmla="*/ 863125 w 2275442"/>
              <a:gd name="connsiteY9" fmla="*/ 26233 h 1043182"/>
              <a:gd name="connsiteX10" fmla="*/ 692209 w 2275442"/>
              <a:gd name="connsiteY10" fmla="*/ 51870 h 1043182"/>
              <a:gd name="connsiteX11" fmla="*/ 555477 w 2275442"/>
              <a:gd name="connsiteY11" fmla="*/ 68962 h 1043182"/>
              <a:gd name="connsiteX12" fmla="*/ 452927 w 2275442"/>
              <a:gd name="connsiteY12" fmla="*/ 94599 h 1043182"/>
              <a:gd name="connsiteX13" fmla="*/ 427290 w 2275442"/>
              <a:gd name="connsiteY13" fmla="*/ 103145 h 1043182"/>
              <a:gd name="connsiteX14" fmla="*/ 333286 w 2275442"/>
              <a:gd name="connsiteY14" fmla="*/ 145874 h 1043182"/>
              <a:gd name="connsiteX15" fmla="*/ 273465 w 2275442"/>
              <a:gd name="connsiteY15" fmla="*/ 205695 h 1043182"/>
              <a:gd name="connsiteX16" fmla="*/ 239282 w 2275442"/>
              <a:gd name="connsiteY16" fmla="*/ 222786 h 1043182"/>
              <a:gd name="connsiteX17" fmla="*/ 136733 w 2275442"/>
              <a:gd name="connsiteY17" fmla="*/ 291153 h 1043182"/>
              <a:gd name="connsiteX18" fmla="*/ 111095 w 2275442"/>
              <a:gd name="connsiteY18" fmla="*/ 308244 h 1043182"/>
              <a:gd name="connsiteX19" fmla="*/ 59821 w 2275442"/>
              <a:gd name="connsiteY19" fmla="*/ 350973 h 1043182"/>
              <a:gd name="connsiteX20" fmla="*/ 42729 w 2275442"/>
              <a:gd name="connsiteY20" fmla="*/ 376610 h 1043182"/>
              <a:gd name="connsiteX21" fmla="*/ 25637 w 2275442"/>
              <a:gd name="connsiteY21" fmla="*/ 410794 h 1043182"/>
              <a:gd name="connsiteX22" fmla="*/ 0 w 2275442"/>
              <a:gd name="connsiteY22" fmla="*/ 444977 h 1043182"/>
              <a:gd name="connsiteX23" fmla="*/ 51275 w 2275442"/>
              <a:gd name="connsiteY23" fmla="*/ 675713 h 1043182"/>
              <a:gd name="connsiteX24" fmla="*/ 68366 w 2275442"/>
              <a:gd name="connsiteY24" fmla="*/ 709896 h 1043182"/>
              <a:gd name="connsiteX25" fmla="*/ 76912 w 2275442"/>
              <a:gd name="connsiteY25" fmla="*/ 735534 h 1043182"/>
              <a:gd name="connsiteX26" fmla="*/ 136733 w 2275442"/>
              <a:gd name="connsiteY26" fmla="*/ 795354 h 1043182"/>
              <a:gd name="connsiteX27" fmla="*/ 153824 w 2275442"/>
              <a:gd name="connsiteY27" fmla="*/ 820992 h 1043182"/>
              <a:gd name="connsiteX28" fmla="*/ 188008 w 2275442"/>
              <a:gd name="connsiteY28" fmla="*/ 846629 h 1043182"/>
              <a:gd name="connsiteX29" fmla="*/ 213645 w 2275442"/>
              <a:gd name="connsiteY29" fmla="*/ 872267 h 1043182"/>
              <a:gd name="connsiteX30" fmla="*/ 333286 w 2275442"/>
              <a:gd name="connsiteY30" fmla="*/ 940633 h 1043182"/>
              <a:gd name="connsiteX31" fmla="*/ 358923 w 2275442"/>
              <a:gd name="connsiteY31" fmla="*/ 949179 h 1043182"/>
              <a:gd name="connsiteX32" fmla="*/ 418744 w 2275442"/>
              <a:gd name="connsiteY32" fmla="*/ 974816 h 1043182"/>
              <a:gd name="connsiteX33" fmla="*/ 504202 w 2275442"/>
              <a:gd name="connsiteY33" fmla="*/ 983362 h 1043182"/>
              <a:gd name="connsiteX34" fmla="*/ 581114 w 2275442"/>
              <a:gd name="connsiteY34" fmla="*/ 991908 h 1043182"/>
              <a:gd name="connsiteX35" fmla="*/ 786213 w 2275442"/>
              <a:gd name="connsiteY35" fmla="*/ 1008999 h 1043182"/>
              <a:gd name="connsiteX36" fmla="*/ 905854 w 2275442"/>
              <a:gd name="connsiteY36" fmla="*/ 1017545 h 1043182"/>
              <a:gd name="connsiteX37" fmla="*/ 1025495 w 2275442"/>
              <a:gd name="connsiteY37" fmla="*/ 1034637 h 1043182"/>
              <a:gd name="connsiteX38" fmla="*/ 1093862 w 2275442"/>
              <a:gd name="connsiteY38" fmla="*/ 1043182 h 1043182"/>
              <a:gd name="connsiteX39" fmla="*/ 1504060 w 2275442"/>
              <a:gd name="connsiteY39" fmla="*/ 1034637 h 1043182"/>
              <a:gd name="connsiteX40" fmla="*/ 1555335 w 2275442"/>
              <a:gd name="connsiteY40" fmla="*/ 1017545 h 1043182"/>
              <a:gd name="connsiteX41" fmla="*/ 1666430 w 2275442"/>
              <a:gd name="connsiteY41" fmla="*/ 991908 h 1043182"/>
              <a:gd name="connsiteX42" fmla="*/ 1734796 w 2275442"/>
              <a:gd name="connsiteY42" fmla="*/ 949179 h 1043182"/>
              <a:gd name="connsiteX43" fmla="*/ 1897166 w 2275442"/>
              <a:gd name="connsiteY43" fmla="*/ 855175 h 1043182"/>
              <a:gd name="connsiteX44" fmla="*/ 1939895 w 2275442"/>
              <a:gd name="connsiteY44" fmla="*/ 846629 h 1043182"/>
              <a:gd name="connsiteX45" fmla="*/ 1982624 w 2275442"/>
              <a:gd name="connsiteY45" fmla="*/ 829538 h 1043182"/>
              <a:gd name="connsiteX46" fmla="*/ 2016808 w 2275442"/>
              <a:gd name="connsiteY46" fmla="*/ 812446 h 1043182"/>
              <a:gd name="connsiteX47" fmla="*/ 2042445 w 2275442"/>
              <a:gd name="connsiteY47" fmla="*/ 795354 h 1043182"/>
              <a:gd name="connsiteX48" fmla="*/ 2076628 w 2275442"/>
              <a:gd name="connsiteY48" fmla="*/ 786809 h 1043182"/>
              <a:gd name="connsiteX49" fmla="*/ 2102265 w 2275442"/>
              <a:gd name="connsiteY49" fmla="*/ 761171 h 1043182"/>
              <a:gd name="connsiteX50" fmla="*/ 2127903 w 2275442"/>
              <a:gd name="connsiteY50" fmla="*/ 744080 h 1043182"/>
              <a:gd name="connsiteX51" fmla="*/ 2144994 w 2275442"/>
              <a:gd name="connsiteY51" fmla="*/ 718442 h 1043182"/>
              <a:gd name="connsiteX52" fmla="*/ 2204815 w 2275442"/>
              <a:gd name="connsiteY52" fmla="*/ 658622 h 1043182"/>
              <a:gd name="connsiteX53" fmla="*/ 2238998 w 2275442"/>
              <a:gd name="connsiteY53" fmla="*/ 624439 h 1043182"/>
              <a:gd name="connsiteX54" fmla="*/ 2238998 w 2275442"/>
              <a:gd name="connsiteY54" fmla="*/ 43324 h 1043182"/>
              <a:gd name="connsiteX55" fmla="*/ 2196269 w 2275442"/>
              <a:gd name="connsiteY55" fmla="*/ 60416 h 1043182"/>
              <a:gd name="connsiteX56" fmla="*/ 2144994 w 2275442"/>
              <a:gd name="connsiteY56" fmla="*/ 94599 h 1043182"/>
              <a:gd name="connsiteX57" fmla="*/ 2110811 w 2275442"/>
              <a:gd name="connsiteY57" fmla="*/ 111691 h 1043182"/>
              <a:gd name="connsiteX58" fmla="*/ 2093720 w 2275442"/>
              <a:gd name="connsiteY58" fmla="*/ 120237 h 1043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</a:cxnLst>
            <a:rect l="l" t="t" r="r" b="b"/>
            <a:pathLst>
              <a:path w="2275442" h="1043182">
                <a:moveTo>
                  <a:pt x="2170632" y="128782"/>
                </a:moveTo>
                <a:cubicBezTo>
                  <a:pt x="2077178" y="117101"/>
                  <a:pt x="2090345" y="120437"/>
                  <a:pt x="1974079" y="94599"/>
                </a:cubicBezTo>
                <a:cubicBezTo>
                  <a:pt x="1965285" y="92645"/>
                  <a:pt x="1957069" y="88641"/>
                  <a:pt x="1948441" y="86053"/>
                </a:cubicBezTo>
                <a:cubicBezTo>
                  <a:pt x="1928578" y="80094"/>
                  <a:pt x="1908956" y="73029"/>
                  <a:pt x="1888621" y="68962"/>
                </a:cubicBezTo>
                <a:cubicBezTo>
                  <a:pt x="1866101" y="64458"/>
                  <a:pt x="1843043" y="63265"/>
                  <a:pt x="1820254" y="60416"/>
                </a:cubicBezTo>
                <a:cubicBezTo>
                  <a:pt x="1759056" y="45116"/>
                  <a:pt x="1802114" y="54260"/>
                  <a:pt x="1709159" y="43324"/>
                </a:cubicBezTo>
                <a:cubicBezTo>
                  <a:pt x="1509512" y="19837"/>
                  <a:pt x="1782324" y="50505"/>
                  <a:pt x="1563880" y="26233"/>
                </a:cubicBezTo>
                <a:cubicBezTo>
                  <a:pt x="1538243" y="20536"/>
                  <a:pt x="1513028" y="12398"/>
                  <a:pt x="1486968" y="9141"/>
                </a:cubicBezTo>
                <a:cubicBezTo>
                  <a:pt x="1335078" y="-9845"/>
                  <a:pt x="1119637" y="6157"/>
                  <a:pt x="991312" y="9141"/>
                </a:cubicBezTo>
                <a:cubicBezTo>
                  <a:pt x="924213" y="25916"/>
                  <a:pt x="975232" y="15022"/>
                  <a:pt x="863125" y="26233"/>
                </a:cubicBezTo>
                <a:cubicBezTo>
                  <a:pt x="694808" y="43065"/>
                  <a:pt x="885365" y="24277"/>
                  <a:pt x="692209" y="51870"/>
                </a:cubicBezTo>
                <a:cubicBezTo>
                  <a:pt x="626006" y="61327"/>
                  <a:pt x="612900" y="56201"/>
                  <a:pt x="555477" y="68962"/>
                </a:cubicBezTo>
                <a:cubicBezTo>
                  <a:pt x="521081" y="76606"/>
                  <a:pt x="486354" y="83456"/>
                  <a:pt x="452927" y="94599"/>
                </a:cubicBezTo>
                <a:cubicBezTo>
                  <a:pt x="444381" y="97448"/>
                  <a:pt x="435164" y="98770"/>
                  <a:pt x="427290" y="103145"/>
                </a:cubicBezTo>
                <a:cubicBezTo>
                  <a:pt x="344130" y="149345"/>
                  <a:pt x="410158" y="130499"/>
                  <a:pt x="333286" y="145874"/>
                </a:cubicBezTo>
                <a:lnTo>
                  <a:pt x="273465" y="205695"/>
                </a:lnTo>
                <a:cubicBezTo>
                  <a:pt x="264457" y="214703"/>
                  <a:pt x="250206" y="216232"/>
                  <a:pt x="239282" y="222786"/>
                </a:cubicBezTo>
                <a:cubicBezTo>
                  <a:pt x="239275" y="222790"/>
                  <a:pt x="136739" y="291149"/>
                  <a:pt x="136733" y="291153"/>
                </a:cubicBezTo>
                <a:cubicBezTo>
                  <a:pt x="128187" y="296850"/>
                  <a:pt x="118358" y="300981"/>
                  <a:pt x="111095" y="308244"/>
                </a:cubicBezTo>
                <a:cubicBezTo>
                  <a:pt x="78195" y="341144"/>
                  <a:pt x="95514" y="327177"/>
                  <a:pt x="59821" y="350973"/>
                </a:cubicBezTo>
                <a:cubicBezTo>
                  <a:pt x="54124" y="359519"/>
                  <a:pt x="47825" y="367693"/>
                  <a:pt x="42729" y="376610"/>
                </a:cubicBezTo>
                <a:cubicBezTo>
                  <a:pt x="36408" y="387671"/>
                  <a:pt x="32389" y="399991"/>
                  <a:pt x="25637" y="410794"/>
                </a:cubicBezTo>
                <a:cubicBezTo>
                  <a:pt x="18088" y="422872"/>
                  <a:pt x="8546" y="433583"/>
                  <a:pt x="0" y="444977"/>
                </a:cubicBezTo>
                <a:cubicBezTo>
                  <a:pt x="20677" y="620725"/>
                  <a:pt x="-1017" y="544982"/>
                  <a:pt x="51275" y="675713"/>
                </a:cubicBezTo>
                <a:cubicBezTo>
                  <a:pt x="56006" y="687541"/>
                  <a:pt x="63348" y="698187"/>
                  <a:pt x="68366" y="709896"/>
                </a:cubicBezTo>
                <a:cubicBezTo>
                  <a:pt x="71914" y="718176"/>
                  <a:pt x="71285" y="728500"/>
                  <a:pt x="76912" y="735534"/>
                </a:cubicBezTo>
                <a:cubicBezTo>
                  <a:pt x="94528" y="757554"/>
                  <a:pt x="116793" y="775414"/>
                  <a:pt x="136733" y="795354"/>
                </a:cubicBezTo>
                <a:cubicBezTo>
                  <a:pt x="143996" y="802617"/>
                  <a:pt x="146561" y="813729"/>
                  <a:pt x="153824" y="820992"/>
                </a:cubicBezTo>
                <a:cubicBezTo>
                  <a:pt x="163895" y="831063"/>
                  <a:pt x="177194" y="837360"/>
                  <a:pt x="188008" y="846629"/>
                </a:cubicBezTo>
                <a:cubicBezTo>
                  <a:pt x="197184" y="854494"/>
                  <a:pt x="203708" y="865388"/>
                  <a:pt x="213645" y="872267"/>
                </a:cubicBezTo>
                <a:cubicBezTo>
                  <a:pt x="231159" y="884392"/>
                  <a:pt x="299635" y="926211"/>
                  <a:pt x="333286" y="940633"/>
                </a:cubicBezTo>
                <a:cubicBezTo>
                  <a:pt x="341566" y="944182"/>
                  <a:pt x="350559" y="945834"/>
                  <a:pt x="358923" y="949179"/>
                </a:cubicBezTo>
                <a:cubicBezTo>
                  <a:pt x="379066" y="957236"/>
                  <a:pt x="397626" y="969847"/>
                  <a:pt x="418744" y="974816"/>
                </a:cubicBezTo>
                <a:cubicBezTo>
                  <a:pt x="446611" y="981373"/>
                  <a:pt x="475731" y="980365"/>
                  <a:pt x="504202" y="983362"/>
                </a:cubicBezTo>
                <a:cubicBezTo>
                  <a:pt x="529855" y="986062"/>
                  <a:pt x="555425" y="989573"/>
                  <a:pt x="581114" y="991908"/>
                </a:cubicBezTo>
                <a:lnTo>
                  <a:pt x="786213" y="1008999"/>
                </a:lnTo>
                <a:cubicBezTo>
                  <a:pt x="826057" y="1012319"/>
                  <a:pt x="866036" y="1013925"/>
                  <a:pt x="905854" y="1017545"/>
                </a:cubicBezTo>
                <a:cubicBezTo>
                  <a:pt x="980197" y="1024304"/>
                  <a:pt x="960030" y="1025285"/>
                  <a:pt x="1025495" y="1034637"/>
                </a:cubicBezTo>
                <a:cubicBezTo>
                  <a:pt x="1048231" y="1037885"/>
                  <a:pt x="1071073" y="1040334"/>
                  <a:pt x="1093862" y="1043182"/>
                </a:cubicBezTo>
                <a:cubicBezTo>
                  <a:pt x="1230595" y="1040334"/>
                  <a:pt x="1367508" y="1042223"/>
                  <a:pt x="1504060" y="1034637"/>
                </a:cubicBezTo>
                <a:cubicBezTo>
                  <a:pt x="1522048" y="1033638"/>
                  <a:pt x="1537748" y="1021453"/>
                  <a:pt x="1555335" y="1017545"/>
                </a:cubicBezTo>
                <a:cubicBezTo>
                  <a:pt x="1643712" y="997905"/>
                  <a:pt x="1606768" y="1006822"/>
                  <a:pt x="1666430" y="991908"/>
                </a:cubicBezTo>
                <a:cubicBezTo>
                  <a:pt x="1755769" y="924902"/>
                  <a:pt x="1647657" y="1002803"/>
                  <a:pt x="1734796" y="949179"/>
                </a:cubicBezTo>
                <a:cubicBezTo>
                  <a:pt x="1884174" y="857255"/>
                  <a:pt x="1736637" y="935440"/>
                  <a:pt x="1897166" y="855175"/>
                </a:cubicBezTo>
                <a:cubicBezTo>
                  <a:pt x="1910158" y="848679"/>
                  <a:pt x="1925982" y="850803"/>
                  <a:pt x="1939895" y="846629"/>
                </a:cubicBezTo>
                <a:cubicBezTo>
                  <a:pt x="1954588" y="842221"/>
                  <a:pt x="1968606" y="835768"/>
                  <a:pt x="1982624" y="829538"/>
                </a:cubicBezTo>
                <a:cubicBezTo>
                  <a:pt x="1994266" y="824364"/>
                  <a:pt x="2005747" y="818767"/>
                  <a:pt x="2016808" y="812446"/>
                </a:cubicBezTo>
                <a:cubicBezTo>
                  <a:pt x="2025725" y="807350"/>
                  <a:pt x="2033005" y="799400"/>
                  <a:pt x="2042445" y="795354"/>
                </a:cubicBezTo>
                <a:cubicBezTo>
                  <a:pt x="2053240" y="790727"/>
                  <a:pt x="2065234" y="789657"/>
                  <a:pt x="2076628" y="786809"/>
                </a:cubicBezTo>
                <a:cubicBezTo>
                  <a:pt x="2085174" y="778263"/>
                  <a:pt x="2092981" y="768908"/>
                  <a:pt x="2102265" y="761171"/>
                </a:cubicBezTo>
                <a:cubicBezTo>
                  <a:pt x="2110155" y="754596"/>
                  <a:pt x="2120640" y="751343"/>
                  <a:pt x="2127903" y="744080"/>
                </a:cubicBezTo>
                <a:cubicBezTo>
                  <a:pt x="2135166" y="736817"/>
                  <a:pt x="2138123" y="726076"/>
                  <a:pt x="2144994" y="718442"/>
                </a:cubicBezTo>
                <a:cubicBezTo>
                  <a:pt x="2163859" y="697481"/>
                  <a:pt x="2184875" y="678562"/>
                  <a:pt x="2204815" y="658622"/>
                </a:cubicBezTo>
                <a:lnTo>
                  <a:pt x="2238998" y="624439"/>
                </a:lnTo>
                <a:cubicBezTo>
                  <a:pt x="2287826" y="404714"/>
                  <a:pt x="2287355" y="437086"/>
                  <a:pt x="2238998" y="43324"/>
                </a:cubicBezTo>
                <a:cubicBezTo>
                  <a:pt x="2237128" y="28098"/>
                  <a:pt x="2209736" y="53070"/>
                  <a:pt x="2196269" y="60416"/>
                </a:cubicBezTo>
                <a:cubicBezTo>
                  <a:pt x="2178236" y="70252"/>
                  <a:pt x="2162086" y="83205"/>
                  <a:pt x="2144994" y="94599"/>
                </a:cubicBezTo>
                <a:cubicBezTo>
                  <a:pt x="2134394" y="101665"/>
                  <a:pt x="2122205" y="105994"/>
                  <a:pt x="2110811" y="111691"/>
                </a:cubicBezTo>
                <a:lnTo>
                  <a:pt x="2093720" y="120237"/>
                </a:lnTo>
              </a:path>
            </a:pathLst>
          </a:cu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олилиния 5"/>
          <p:cNvSpPr/>
          <p:nvPr/>
        </p:nvSpPr>
        <p:spPr>
          <a:xfrm>
            <a:off x="8579978" y="4982198"/>
            <a:ext cx="2435551" cy="571498"/>
          </a:xfrm>
          <a:custGeom>
            <a:avLst/>
            <a:gdLst>
              <a:gd name="connsiteX0" fmla="*/ 59820 w 2435551"/>
              <a:gd name="connsiteY0" fmla="*/ 401652 h 571498"/>
              <a:gd name="connsiteX1" fmla="*/ 111095 w 2435551"/>
              <a:gd name="connsiteY1" fmla="*/ 290557 h 571498"/>
              <a:gd name="connsiteX2" fmla="*/ 128186 w 2435551"/>
              <a:gd name="connsiteY2" fmla="*/ 239282 h 571498"/>
              <a:gd name="connsiteX3" fmla="*/ 145278 w 2435551"/>
              <a:gd name="connsiteY3" fmla="*/ 213645 h 571498"/>
              <a:gd name="connsiteX4" fmla="*/ 153824 w 2435551"/>
              <a:gd name="connsiteY4" fmla="*/ 188008 h 571498"/>
              <a:gd name="connsiteX5" fmla="*/ 179461 w 2435551"/>
              <a:gd name="connsiteY5" fmla="*/ 170916 h 571498"/>
              <a:gd name="connsiteX6" fmla="*/ 196553 w 2435551"/>
              <a:gd name="connsiteY6" fmla="*/ 145279 h 571498"/>
              <a:gd name="connsiteX7" fmla="*/ 247828 w 2435551"/>
              <a:gd name="connsiteY7" fmla="*/ 119641 h 571498"/>
              <a:gd name="connsiteX8" fmla="*/ 273465 w 2435551"/>
              <a:gd name="connsiteY8" fmla="*/ 102550 h 571498"/>
              <a:gd name="connsiteX9" fmla="*/ 299102 w 2435551"/>
              <a:gd name="connsiteY9" fmla="*/ 94004 h 571498"/>
              <a:gd name="connsiteX10" fmla="*/ 350377 w 2435551"/>
              <a:gd name="connsiteY10" fmla="*/ 59821 h 571498"/>
              <a:gd name="connsiteX11" fmla="*/ 384560 w 2435551"/>
              <a:gd name="connsiteY11" fmla="*/ 51275 h 571498"/>
              <a:gd name="connsiteX12" fmla="*/ 410198 w 2435551"/>
              <a:gd name="connsiteY12" fmla="*/ 42729 h 571498"/>
              <a:gd name="connsiteX13" fmla="*/ 734938 w 2435551"/>
              <a:gd name="connsiteY13" fmla="*/ 34183 h 571498"/>
              <a:gd name="connsiteX14" fmla="*/ 1102407 w 2435551"/>
              <a:gd name="connsiteY14" fmla="*/ 25638 h 571498"/>
              <a:gd name="connsiteX15" fmla="*/ 1187865 w 2435551"/>
              <a:gd name="connsiteY15" fmla="*/ 17092 h 571498"/>
              <a:gd name="connsiteX16" fmla="*/ 1247686 w 2435551"/>
              <a:gd name="connsiteY16" fmla="*/ 8546 h 571498"/>
              <a:gd name="connsiteX17" fmla="*/ 1367327 w 2435551"/>
              <a:gd name="connsiteY17" fmla="*/ 0 h 571498"/>
              <a:gd name="connsiteX18" fmla="*/ 2033899 w 2435551"/>
              <a:gd name="connsiteY18" fmla="*/ 8546 h 571498"/>
              <a:gd name="connsiteX19" fmla="*/ 2085173 w 2435551"/>
              <a:gd name="connsiteY19" fmla="*/ 25638 h 571498"/>
              <a:gd name="connsiteX20" fmla="*/ 2196269 w 2435551"/>
              <a:gd name="connsiteY20" fmla="*/ 42729 h 571498"/>
              <a:gd name="connsiteX21" fmla="*/ 2264635 w 2435551"/>
              <a:gd name="connsiteY21" fmla="*/ 68366 h 571498"/>
              <a:gd name="connsiteX22" fmla="*/ 2298818 w 2435551"/>
              <a:gd name="connsiteY22" fmla="*/ 76912 h 571498"/>
              <a:gd name="connsiteX23" fmla="*/ 2324456 w 2435551"/>
              <a:gd name="connsiteY23" fmla="*/ 94004 h 571498"/>
              <a:gd name="connsiteX24" fmla="*/ 2392822 w 2435551"/>
              <a:gd name="connsiteY24" fmla="*/ 111095 h 571498"/>
              <a:gd name="connsiteX25" fmla="*/ 2409914 w 2435551"/>
              <a:gd name="connsiteY25" fmla="*/ 136733 h 571498"/>
              <a:gd name="connsiteX26" fmla="*/ 2418459 w 2435551"/>
              <a:gd name="connsiteY26" fmla="*/ 170916 h 571498"/>
              <a:gd name="connsiteX27" fmla="*/ 2435551 w 2435551"/>
              <a:gd name="connsiteY27" fmla="*/ 205099 h 571498"/>
              <a:gd name="connsiteX28" fmla="*/ 2427005 w 2435551"/>
              <a:gd name="connsiteY28" fmla="*/ 264920 h 571498"/>
              <a:gd name="connsiteX29" fmla="*/ 2392822 w 2435551"/>
              <a:gd name="connsiteY29" fmla="*/ 273466 h 571498"/>
              <a:gd name="connsiteX30" fmla="*/ 2367185 w 2435551"/>
              <a:gd name="connsiteY30" fmla="*/ 299103 h 571498"/>
              <a:gd name="connsiteX31" fmla="*/ 2230452 w 2435551"/>
              <a:gd name="connsiteY31" fmla="*/ 307649 h 571498"/>
              <a:gd name="connsiteX32" fmla="*/ 2196269 w 2435551"/>
              <a:gd name="connsiteY32" fmla="*/ 316195 h 571498"/>
              <a:gd name="connsiteX33" fmla="*/ 2102265 w 2435551"/>
              <a:gd name="connsiteY33" fmla="*/ 333286 h 571498"/>
              <a:gd name="connsiteX34" fmla="*/ 2050990 w 2435551"/>
              <a:gd name="connsiteY34" fmla="*/ 350378 h 571498"/>
              <a:gd name="connsiteX35" fmla="*/ 2025353 w 2435551"/>
              <a:gd name="connsiteY35" fmla="*/ 358923 h 571498"/>
              <a:gd name="connsiteX36" fmla="*/ 1974078 w 2435551"/>
              <a:gd name="connsiteY36" fmla="*/ 367469 h 571498"/>
              <a:gd name="connsiteX37" fmla="*/ 1939895 w 2435551"/>
              <a:gd name="connsiteY37" fmla="*/ 376015 h 571498"/>
              <a:gd name="connsiteX38" fmla="*/ 1845891 w 2435551"/>
              <a:gd name="connsiteY38" fmla="*/ 384561 h 571498"/>
              <a:gd name="connsiteX39" fmla="*/ 1743342 w 2435551"/>
              <a:gd name="connsiteY39" fmla="*/ 401652 h 571498"/>
              <a:gd name="connsiteX40" fmla="*/ 1623701 w 2435551"/>
              <a:gd name="connsiteY40" fmla="*/ 410198 h 571498"/>
              <a:gd name="connsiteX41" fmla="*/ 1521151 w 2435551"/>
              <a:gd name="connsiteY41" fmla="*/ 427290 h 571498"/>
              <a:gd name="connsiteX42" fmla="*/ 1222048 w 2435551"/>
              <a:gd name="connsiteY42" fmla="*/ 444381 h 571498"/>
              <a:gd name="connsiteX43" fmla="*/ 1136590 w 2435551"/>
              <a:gd name="connsiteY43" fmla="*/ 452927 h 571498"/>
              <a:gd name="connsiteX44" fmla="*/ 931491 w 2435551"/>
              <a:gd name="connsiteY44" fmla="*/ 470019 h 571498"/>
              <a:gd name="connsiteX45" fmla="*/ 777667 w 2435551"/>
              <a:gd name="connsiteY45" fmla="*/ 478565 h 571498"/>
              <a:gd name="connsiteX46" fmla="*/ 717846 w 2435551"/>
              <a:gd name="connsiteY46" fmla="*/ 487110 h 571498"/>
              <a:gd name="connsiteX47" fmla="*/ 623843 w 2435551"/>
              <a:gd name="connsiteY47" fmla="*/ 504202 h 571498"/>
              <a:gd name="connsiteX48" fmla="*/ 521293 w 2435551"/>
              <a:gd name="connsiteY48" fmla="*/ 512748 h 571498"/>
              <a:gd name="connsiteX49" fmla="*/ 452927 w 2435551"/>
              <a:gd name="connsiteY49" fmla="*/ 529839 h 571498"/>
              <a:gd name="connsiteX50" fmla="*/ 333286 w 2435551"/>
              <a:gd name="connsiteY50" fmla="*/ 546931 h 571498"/>
              <a:gd name="connsiteX51" fmla="*/ 8545 w 2435551"/>
              <a:gd name="connsiteY51" fmla="*/ 512748 h 571498"/>
              <a:gd name="connsiteX52" fmla="*/ 0 w 2435551"/>
              <a:gd name="connsiteY52" fmla="*/ 487110 h 571498"/>
              <a:gd name="connsiteX53" fmla="*/ 8545 w 2435551"/>
              <a:gd name="connsiteY53" fmla="*/ 452927 h 571498"/>
              <a:gd name="connsiteX54" fmla="*/ 34183 w 2435551"/>
              <a:gd name="connsiteY54" fmla="*/ 401652 h 571498"/>
              <a:gd name="connsiteX55" fmla="*/ 59820 w 2435551"/>
              <a:gd name="connsiteY55" fmla="*/ 384561 h 571498"/>
              <a:gd name="connsiteX56" fmla="*/ 85458 w 2435551"/>
              <a:gd name="connsiteY56" fmla="*/ 358923 h 571498"/>
              <a:gd name="connsiteX57" fmla="*/ 119641 w 2435551"/>
              <a:gd name="connsiteY57" fmla="*/ 333286 h 5714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2435551" h="571498">
                <a:moveTo>
                  <a:pt x="59820" y="401652"/>
                </a:moveTo>
                <a:cubicBezTo>
                  <a:pt x="86158" y="348977"/>
                  <a:pt x="93394" y="339234"/>
                  <a:pt x="111095" y="290557"/>
                </a:cubicBezTo>
                <a:cubicBezTo>
                  <a:pt x="117252" y="273626"/>
                  <a:pt x="122489" y="256374"/>
                  <a:pt x="128186" y="239282"/>
                </a:cubicBezTo>
                <a:cubicBezTo>
                  <a:pt x="131434" y="229538"/>
                  <a:pt x="140685" y="222831"/>
                  <a:pt x="145278" y="213645"/>
                </a:cubicBezTo>
                <a:cubicBezTo>
                  <a:pt x="149307" y="205588"/>
                  <a:pt x="148197" y="195042"/>
                  <a:pt x="153824" y="188008"/>
                </a:cubicBezTo>
                <a:cubicBezTo>
                  <a:pt x="160240" y="179988"/>
                  <a:pt x="170915" y="176613"/>
                  <a:pt x="179461" y="170916"/>
                </a:cubicBezTo>
                <a:cubicBezTo>
                  <a:pt x="185158" y="162370"/>
                  <a:pt x="189290" y="152542"/>
                  <a:pt x="196553" y="145279"/>
                </a:cubicBezTo>
                <a:cubicBezTo>
                  <a:pt x="221045" y="120787"/>
                  <a:pt x="220025" y="133542"/>
                  <a:pt x="247828" y="119641"/>
                </a:cubicBezTo>
                <a:cubicBezTo>
                  <a:pt x="257014" y="115048"/>
                  <a:pt x="264279" y="107143"/>
                  <a:pt x="273465" y="102550"/>
                </a:cubicBezTo>
                <a:cubicBezTo>
                  <a:pt x="281522" y="98522"/>
                  <a:pt x="291228" y="98379"/>
                  <a:pt x="299102" y="94004"/>
                </a:cubicBezTo>
                <a:cubicBezTo>
                  <a:pt x="317059" y="84028"/>
                  <a:pt x="330449" y="64803"/>
                  <a:pt x="350377" y="59821"/>
                </a:cubicBezTo>
                <a:cubicBezTo>
                  <a:pt x="361771" y="56972"/>
                  <a:pt x="373267" y="54502"/>
                  <a:pt x="384560" y="51275"/>
                </a:cubicBezTo>
                <a:cubicBezTo>
                  <a:pt x="393222" y="48800"/>
                  <a:pt x="401200" y="43168"/>
                  <a:pt x="410198" y="42729"/>
                </a:cubicBezTo>
                <a:cubicBezTo>
                  <a:pt x="518354" y="37453"/>
                  <a:pt x="626687" y="36856"/>
                  <a:pt x="734938" y="34183"/>
                </a:cubicBezTo>
                <a:lnTo>
                  <a:pt x="1102407" y="25638"/>
                </a:lnTo>
                <a:lnTo>
                  <a:pt x="1187865" y="17092"/>
                </a:lnTo>
                <a:cubicBezTo>
                  <a:pt x="1207870" y="14738"/>
                  <a:pt x="1227634" y="10456"/>
                  <a:pt x="1247686" y="8546"/>
                </a:cubicBezTo>
                <a:cubicBezTo>
                  <a:pt x="1287488" y="4755"/>
                  <a:pt x="1327447" y="2849"/>
                  <a:pt x="1367327" y="0"/>
                </a:cubicBezTo>
                <a:cubicBezTo>
                  <a:pt x="1589518" y="2849"/>
                  <a:pt x="1811832" y="615"/>
                  <a:pt x="2033899" y="8546"/>
                </a:cubicBezTo>
                <a:cubicBezTo>
                  <a:pt x="2051903" y="9189"/>
                  <a:pt x="2068082" y="19941"/>
                  <a:pt x="2085173" y="25638"/>
                </a:cubicBezTo>
                <a:cubicBezTo>
                  <a:pt x="2122168" y="37970"/>
                  <a:pt x="2156469" y="38307"/>
                  <a:pt x="2196269" y="42729"/>
                </a:cubicBezTo>
                <a:cubicBezTo>
                  <a:pt x="2218859" y="51765"/>
                  <a:pt x="2241182" y="61665"/>
                  <a:pt x="2264635" y="68366"/>
                </a:cubicBezTo>
                <a:cubicBezTo>
                  <a:pt x="2275928" y="71593"/>
                  <a:pt x="2287424" y="74063"/>
                  <a:pt x="2298818" y="76912"/>
                </a:cubicBezTo>
                <a:cubicBezTo>
                  <a:pt x="2307364" y="82609"/>
                  <a:pt x="2315269" y="89411"/>
                  <a:pt x="2324456" y="94004"/>
                </a:cubicBezTo>
                <a:cubicBezTo>
                  <a:pt x="2341977" y="102765"/>
                  <a:pt x="2376566" y="107844"/>
                  <a:pt x="2392822" y="111095"/>
                </a:cubicBezTo>
                <a:cubicBezTo>
                  <a:pt x="2398519" y="119641"/>
                  <a:pt x="2405868" y="127292"/>
                  <a:pt x="2409914" y="136733"/>
                </a:cubicBezTo>
                <a:cubicBezTo>
                  <a:pt x="2414540" y="147528"/>
                  <a:pt x="2414335" y="159919"/>
                  <a:pt x="2418459" y="170916"/>
                </a:cubicBezTo>
                <a:cubicBezTo>
                  <a:pt x="2422932" y="182844"/>
                  <a:pt x="2429854" y="193705"/>
                  <a:pt x="2435551" y="205099"/>
                </a:cubicBezTo>
                <a:cubicBezTo>
                  <a:pt x="2432702" y="225039"/>
                  <a:pt x="2437681" y="247839"/>
                  <a:pt x="2427005" y="264920"/>
                </a:cubicBezTo>
                <a:cubicBezTo>
                  <a:pt x="2420780" y="274880"/>
                  <a:pt x="2403020" y="267639"/>
                  <a:pt x="2392822" y="273466"/>
                </a:cubicBezTo>
                <a:cubicBezTo>
                  <a:pt x="2382329" y="279462"/>
                  <a:pt x="2379011" y="296613"/>
                  <a:pt x="2367185" y="299103"/>
                </a:cubicBezTo>
                <a:cubicBezTo>
                  <a:pt x="2322498" y="308511"/>
                  <a:pt x="2276030" y="304800"/>
                  <a:pt x="2230452" y="307649"/>
                </a:cubicBezTo>
                <a:cubicBezTo>
                  <a:pt x="2219058" y="310498"/>
                  <a:pt x="2207734" y="313647"/>
                  <a:pt x="2196269" y="316195"/>
                </a:cubicBezTo>
                <a:cubicBezTo>
                  <a:pt x="2160454" y="324154"/>
                  <a:pt x="2139350" y="327105"/>
                  <a:pt x="2102265" y="333286"/>
                </a:cubicBezTo>
                <a:lnTo>
                  <a:pt x="2050990" y="350378"/>
                </a:lnTo>
                <a:cubicBezTo>
                  <a:pt x="2042444" y="353227"/>
                  <a:pt x="2034238" y="357442"/>
                  <a:pt x="2025353" y="358923"/>
                </a:cubicBezTo>
                <a:cubicBezTo>
                  <a:pt x="2008261" y="361772"/>
                  <a:pt x="1991069" y="364071"/>
                  <a:pt x="1974078" y="367469"/>
                </a:cubicBezTo>
                <a:cubicBezTo>
                  <a:pt x="1962561" y="369772"/>
                  <a:pt x="1951537" y="374463"/>
                  <a:pt x="1939895" y="376015"/>
                </a:cubicBezTo>
                <a:cubicBezTo>
                  <a:pt x="1908707" y="380173"/>
                  <a:pt x="1877226" y="381712"/>
                  <a:pt x="1845891" y="384561"/>
                </a:cubicBezTo>
                <a:cubicBezTo>
                  <a:pt x="1798721" y="400285"/>
                  <a:pt x="1820792" y="394917"/>
                  <a:pt x="1743342" y="401652"/>
                </a:cubicBezTo>
                <a:cubicBezTo>
                  <a:pt x="1703510" y="405116"/>
                  <a:pt x="1663581" y="407349"/>
                  <a:pt x="1623701" y="410198"/>
                </a:cubicBezTo>
                <a:cubicBezTo>
                  <a:pt x="1589518" y="415895"/>
                  <a:pt x="1555763" y="425559"/>
                  <a:pt x="1521151" y="427290"/>
                </a:cubicBezTo>
                <a:cubicBezTo>
                  <a:pt x="1417092" y="432493"/>
                  <a:pt x="1324851" y="436157"/>
                  <a:pt x="1222048" y="444381"/>
                </a:cubicBezTo>
                <a:cubicBezTo>
                  <a:pt x="1193511" y="446664"/>
                  <a:pt x="1165076" y="450078"/>
                  <a:pt x="1136590" y="452927"/>
                </a:cubicBezTo>
                <a:cubicBezTo>
                  <a:pt x="1046566" y="475434"/>
                  <a:pt x="1116573" y="460278"/>
                  <a:pt x="931491" y="470019"/>
                </a:cubicBezTo>
                <a:lnTo>
                  <a:pt x="777667" y="478565"/>
                </a:lnTo>
                <a:cubicBezTo>
                  <a:pt x="757727" y="481413"/>
                  <a:pt x="737715" y="483799"/>
                  <a:pt x="717846" y="487110"/>
                </a:cubicBezTo>
                <a:cubicBezTo>
                  <a:pt x="677282" y="493870"/>
                  <a:pt x="666593" y="499452"/>
                  <a:pt x="623843" y="504202"/>
                </a:cubicBezTo>
                <a:cubicBezTo>
                  <a:pt x="589751" y="507990"/>
                  <a:pt x="555476" y="509899"/>
                  <a:pt x="521293" y="512748"/>
                </a:cubicBezTo>
                <a:cubicBezTo>
                  <a:pt x="498504" y="518445"/>
                  <a:pt x="476097" y="525977"/>
                  <a:pt x="452927" y="529839"/>
                </a:cubicBezTo>
                <a:cubicBezTo>
                  <a:pt x="278081" y="558980"/>
                  <a:pt x="427120" y="523472"/>
                  <a:pt x="333286" y="546931"/>
                </a:cubicBezTo>
                <a:cubicBezTo>
                  <a:pt x="202792" y="543306"/>
                  <a:pt x="63781" y="623222"/>
                  <a:pt x="8545" y="512748"/>
                </a:cubicBezTo>
                <a:cubicBezTo>
                  <a:pt x="4516" y="504691"/>
                  <a:pt x="2848" y="495656"/>
                  <a:pt x="0" y="487110"/>
                </a:cubicBezTo>
                <a:cubicBezTo>
                  <a:pt x="2848" y="475716"/>
                  <a:pt x="5318" y="464220"/>
                  <a:pt x="8545" y="452927"/>
                </a:cubicBezTo>
                <a:cubicBezTo>
                  <a:pt x="14105" y="433466"/>
                  <a:pt x="19202" y="416633"/>
                  <a:pt x="34183" y="401652"/>
                </a:cubicBezTo>
                <a:cubicBezTo>
                  <a:pt x="41445" y="394390"/>
                  <a:pt x="51930" y="391136"/>
                  <a:pt x="59820" y="384561"/>
                </a:cubicBezTo>
                <a:cubicBezTo>
                  <a:pt x="69105" y="376824"/>
                  <a:pt x="76173" y="366660"/>
                  <a:pt x="85458" y="358923"/>
                </a:cubicBezTo>
                <a:cubicBezTo>
                  <a:pt x="143437" y="310607"/>
                  <a:pt x="92461" y="360466"/>
                  <a:pt x="119641" y="333286"/>
                </a:cubicBezTo>
              </a:path>
            </a:pathLst>
          </a:custGeom>
          <a:noFill/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1820254" y="4127619"/>
            <a:ext cx="23586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Форматы </a:t>
            </a:r>
            <a:r>
              <a:rPr lang="en-US" dirty="0" smtClean="0"/>
              <a:t> c </a:t>
            </a:r>
            <a:r>
              <a:rPr lang="ru-RU" dirty="0" err="1" smtClean="0"/>
              <a:t>микроролями</a:t>
            </a:r>
            <a:r>
              <a:rPr lang="ru-RU" dirty="0" smtClean="0"/>
              <a:t> для</a:t>
            </a:r>
            <a:r>
              <a:rPr lang="en-US" dirty="0" smtClean="0"/>
              <a:t> II </a:t>
            </a:r>
            <a:r>
              <a:rPr lang="ru-RU" dirty="0" smtClean="0"/>
              <a:t> курса - </a:t>
            </a:r>
            <a:r>
              <a:rPr lang="ru-RU" dirty="0" smtClean="0">
                <a:hlinkClick r:id="rId3" action="ppaction://hlinkfile"/>
              </a:rPr>
              <a:t>посмотреть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8855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482239" y="787782"/>
            <a:ext cx="8911687" cy="1280890"/>
          </a:xfrm>
        </p:spPr>
        <p:txBody>
          <a:bodyPr/>
          <a:lstStyle/>
          <a:p>
            <a:r>
              <a:rPr lang="ru-RU" dirty="0" smtClean="0"/>
              <a:t>Компетенции бывают </a:t>
            </a: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2482239" y="1519294"/>
            <a:ext cx="34554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u="sng" dirty="0" smtClean="0"/>
              <a:t>простая (унитарная)</a:t>
            </a:r>
            <a:endParaRPr lang="ru-RU" sz="2400" u="sng" dirty="0"/>
          </a:p>
        </p:txBody>
      </p:sp>
      <p:sp>
        <p:nvSpPr>
          <p:cNvPr id="7" name="TextBox 6"/>
          <p:cNvSpPr txBox="1"/>
          <p:nvPr/>
        </p:nvSpPr>
        <p:spPr>
          <a:xfrm>
            <a:off x="2451348" y="2652826"/>
            <a:ext cx="42774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u="sng" dirty="0" smtClean="0"/>
              <a:t>составная (интегральная)</a:t>
            </a:r>
            <a:endParaRPr lang="ru-RU" sz="2400" u="sng" dirty="0"/>
          </a:p>
        </p:txBody>
      </p:sp>
      <p:sp>
        <p:nvSpPr>
          <p:cNvPr id="20" name="TextBox 19"/>
          <p:cNvSpPr txBox="1"/>
          <p:nvPr/>
        </p:nvSpPr>
        <p:spPr>
          <a:xfrm>
            <a:off x="2482239" y="2076594"/>
            <a:ext cx="7746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Писать, соблюдая все правила русского языка</a:t>
            </a:r>
            <a:endParaRPr lang="ru-RU" sz="2400" dirty="0"/>
          </a:p>
        </p:txBody>
      </p:sp>
      <p:sp>
        <p:nvSpPr>
          <p:cNvPr id="21" name="TextBox 20"/>
          <p:cNvSpPr txBox="1"/>
          <p:nvPr/>
        </p:nvSpPr>
        <p:spPr>
          <a:xfrm>
            <a:off x="2482239" y="3210126"/>
            <a:ext cx="54148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Вести проектную деятельность</a:t>
            </a:r>
            <a:endParaRPr lang="ru-RU" sz="2400" dirty="0"/>
          </a:p>
        </p:txBody>
      </p:sp>
      <p:sp>
        <p:nvSpPr>
          <p:cNvPr id="22" name="TextBox 21"/>
          <p:cNvSpPr txBox="1"/>
          <p:nvPr/>
        </p:nvSpPr>
        <p:spPr>
          <a:xfrm>
            <a:off x="2551264" y="3802812"/>
            <a:ext cx="835503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ru-RU" sz="2400" dirty="0" smtClean="0"/>
              <a:t>Поставлять план проекта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dirty="0" smtClean="0"/>
              <a:t>Привлекать ресурсы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dirty="0" smtClean="0"/>
              <a:t>Контролировать работы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dirty="0" smtClean="0"/>
              <a:t>Управлять изменениями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dirty="0" smtClean="0"/>
              <a:t>И т.д.</a:t>
            </a:r>
            <a:endParaRPr lang="ru-RU" sz="2400" dirty="0"/>
          </a:p>
        </p:txBody>
      </p:sp>
      <p:sp>
        <p:nvSpPr>
          <p:cNvPr id="23" name="TextBox 22"/>
          <p:cNvSpPr txBox="1"/>
          <p:nvPr/>
        </p:nvSpPr>
        <p:spPr>
          <a:xfrm>
            <a:off x="2482239" y="5741804"/>
            <a:ext cx="94714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Одна и та же формулировка может быть простой или составной компетенцией в зависимости от контекста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510568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Компетенции: формулировка</a:t>
            </a: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2772344" y="1523010"/>
            <a:ext cx="9047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Правильно: действие + (условия) + результат</a:t>
            </a:r>
            <a:endParaRPr lang="ru-RU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2183462" y="4211138"/>
            <a:ext cx="352046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Вести переговоры</a:t>
            </a:r>
            <a:endParaRPr lang="ru-RU" sz="3200" dirty="0"/>
          </a:p>
        </p:txBody>
      </p:sp>
      <p:sp>
        <p:nvSpPr>
          <p:cNvPr id="9" name="TextBox 8"/>
          <p:cNvSpPr txBox="1"/>
          <p:nvPr/>
        </p:nvSpPr>
        <p:spPr>
          <a:xfrm>
            <a:off x="5891362" y="3631763"/>
            <a:ext cx="14045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u="sng" dirty="0" smtClean="0"/>
              <a:t>Сленг</a:t>
            </a:r>
            <a:endParaRPr lang="ru-RU" sz="3200" u="sng" dirty="0"/>
          </a:p>
        </p:txBody>
      </p:sp>
      <p:sp>
        <p:nvSpPr>
          <p:cNvPr id="10" name="TextBox 9"/>
          <p:cNvSpPr txBox="1"/>
          <p:nvPr/>
        </p:nvSpPr>
        <p:spPr>
          <a:xfrm>
            <a:off x="7660876" y="1836408"/>
            <a:ext cx="155202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6600" dirty="0">
                <a:solidFill>
                  <a:schemeClr val="accent4"/>
                </a:solidFill>
              </a:rPr>
              <a:t> </a:t>
            </a:r>
            <a:r>
              <a:rPr lang="ru-RU" sz="6600" dirty="0" smtClean="0">
                <a:solidFill>
                  <a:schemeClr val="accent4"/>
                </a:solidFill>
              </a:rPr>
              <a:t>  </a:t>
            </a:r>
            <a:endParaRPr lang="ru-RU" sz="6600" dirty="0">
              <a:solidFill>
                <a:schemeClr val="accent4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067996" y="5292640"/>
            <a:ext cx="293626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err="1" smtClean="0"/>
              <a:t>Стрессо</a:t>
            </a:r>
            <a:r>
              <a:rPr lang="ru-RU" sz="3200" dirty="0" smtClean="0"/>
              <a:t>-устойчивость</a:t>
            </a:r>
            <a:endParaRPr lang="ru-RU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5268598" y="5418188"/>
            <a:ext cx="692340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Работать в стрессовых условиях, не теряя эффективности</a:t>
            </a:r>
            <a:endParaRPr lang="ru-RU" sz="3200" dirty="0"/>
          </a:p>
        </p:txBody>
      </p:sp>
      <p:sp>
        <p:nvSpPr>
          <p:cNvPr id="2" name="TextBox 1"/>
          <p:cNvSpPr txBox="1"/>
          <p:nvPr/>
        </p:nvSpPr>
        <p:spPr>
          <a:xfrm>
            <a:off x="2525197" y="2057626"/>
            <a:ext cx="9089348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Доводить дела до конца</a:t>
            </a:r>
          </a:p>
          <a:p>
            <a:endParaRPr lang="ru-RU" sz="1400" dirty="0"/>
          </a:p>
          <a:p>
            <a:r>
              <a:rPr lang="ru-RU" sz="3200" dirty="0" smtClean="0"/>
              <a:t>Поддерживать порядок на рабочем месте</a:t>
            </a:r>
            <a:endParaRPr lang="ru-RU" sz="3200" dirty="0"/>
          </a:p>
        </p:txBody>
      </p:sp>
      <p:cxnSp>
        <p:nvCxnSpPr>
          <p:cNvPr id="17" name="Прямая соединительная линия 16"/>
          <p:cNvCxnSpPr/>
          <p:nvPr/>
        </p:nvCxnSpPr>
        <p:spPr>
          <a:xfrm>
            <a:off x="4721129" y="2017448"/>
            <a:ext cx="1440000" cy="0"/>
          </a:xfrm>
          <a:prstGeom prst="line">
            <a:avLst/>
          </a:prstGeom>
          <a:ln w="127000" cap="sq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2592924" y="2698015"/>
            <a:ext cx="2905815" cy="4691"/>
          </a:xfrm>
          <a:prstGeom prst="line">
            <a:avLst/>
          </a:prstGeom>
          <a:ln w="127000" cap="sq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2592924" y="3350288"/>
            <a:ext cx="4690057" cy="0"/>
          </a:xfrm>
          <a:prstGeom prst="line">
            <a:avLst/>
          </a:prstGeom>
          <a:ln w="127000" cap="sq" cmpd="dbl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>
            <a:off x="6349871" y="2010521"/>
            <a:ext cx="1440000" cy="0"/>
          </a:xfrm>
          <a:prstGeom prst="line">
            <a:avLst/>
          </a:prstGeom>
          <a:ln w="127000" cap="sq" cmpd="sng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>
            <a:off x="7601129" y="3350288"/>
            <a:ext cx="3903482" cy="0"/>
          </a:xfrm>
          <a:prstGeom prst="line">
            <a:avLst/>
          </a:prstGeom>
          <a:ln w="127000" cap="sq" cmpd="sng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>
            <a:off x="8112870" y="1984675"/>
            <a:ext cx="1440000" cy="0"/>
          </a:xfrm>
          <a:prstGeom prst="line">
            <a:avLst/>
          </a:prstGeom>
          <a:ln w="127000" cap="sq" cmpd="sng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 flipV="1">
            <a:off x="2607540" y="3563555"/>
            <a:ext cx="4923296" cy="13421"/>
          </a:xfrm>
          <a:prstGeom prst="line">
            <a:avLst/>
          </a:prstGeom>
          <a:ln w="127000" cap="sq" cmpd="sng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>
            <a:off x="5924395" y="2702706"/>
            <a:ext cx="1606441" cy="0"/>
          </a:xfrm>
          <a:prstGeom prst="line">
            <a:avLst/>
          </a:prstGeom>
          <a:ln w="127000" cap="sq" cmpd="sng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11263337" y="2569450"/>
            <a:ext cx="155202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6600" dirty="0">
                <a:solidFill>
                  <a:schemeClr val="accent4"/>
                </a:solidFill>
              </a:rPr>
              <a:t> </a:t>
            </a:r>
            <a:r>
              <a:rPr lang="ru-RU" sz="6600" dirty="0" smtClean="0">
                <a:solidFill>
                  <a:schemeClr val="accent4"/>
                </a:solidFill>
              </a:rPr>
              <a:t>  </a:t>
            </a:r>
            <a:endParaRPr lang="ru-RU" sz="6600" dirty="0">
              <a:solidFill>
                <a:schemeClr val="accent4"/>
              </a:solidFill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5268599" y="4081306"/>
            <a:ext cx="67281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Добиваться </a:t>
            </a:r>
            <a:r>
              <a:rPr lang="ru-RU" sz="3200" dirty="0"/>
              <a:t>принятия желаемых решений путем переговоров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4777734" y="4418522"/>
            <a:ext cx="4331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=</a:t>
            </a:r>
            <a:endParaRPr lang="ru-RU" sz="3200" dirty="0"/>
          </a:p>
        </p:txBody>
      </p:sp>
      <p:sp>
        <p:nvSpPr>
          <p:cNvPr id="42" name="TextBox 41"/>
          <p:cNvSpPr txBox="1"/>
          <p:nvPr/>
        </p:nvSpPr>
        <p:spPr>
          <a:xfrm>
            <a:off x="4777734" y="5471916"/>
            <a:ext cx="4331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=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944690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Наборы </a:t>
            </a:r>
            <a:r>
              <a:rPr lang="ru-RU" dirty="0" smtClean="0"/>
              <a:t>компетенций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605666" y="2136226"/>
            <a:ext cx="999744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Набором компетенций называется их многоуровневый список, где компетенции </a:t>
            </a:r>
            <a:r>
              <a:rPr lang="ru-RU" sz="3200" dirty="0"/>
              <a:t>н</a:t>
            </a:r>
            <a:r>
              <a:rPr lang="ru-RU" sz="3200" dirty="0" smtClean="0"/>
              <a:t>аходятся только на нижнем уровне, на остальных – группы компетенций.</a:t>
            </a:r>
          </a:p>
          <a:p>
            <a:endParaRPr lang="ru-RU" sz="3200" dirty="0" smtClean="0"/>
          </a:p>
          <a:p>
            <a:r>
              <a:rPr lang="ru-RU" sz="3200" dirty="0" smtClean="0"/>
              <a:t>Набор компетенций создается специально под проект</a:t>
            </a:r>
            <a:r>
              <a:rPr lang="ru-RU" sz="3200" dirty="0" smtClean="0"/>
              <a:t>.</a:t>
            </a:r>
            <a:endParaRPr lang="ru-RU" sz="3200" dirty="0" smtClean="0"/>
          </a:p>
        </p:txBody>
      </p:sp>
      <p:sp>
        <p:nvSpPr>
          <p:cNvPr id="5" name="Стрелка влево 4">
            <a:hlinkClick r:id="rId2" action="ppaction://hlinksldjump"/>
          </p:cNvPr>
          <p:cNvSpPr/>
          <p:nvPr/>
        </p:nvSpPr>
        <p:spPr>
          <a:xfrm>
            <a:off x="9938759" y="6195701"/>
            <a:ext cx="1358781" cy="53838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0567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Оценка компетенций: шкала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2127208" y="1489364"/>
            <a:ext cx="9377403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u="sng" dirty="0" smtClean="0"/>
              <a:t>Склонность:</a:t>
            </a:r>
            <a:r>
              <a:rPr lang="ru-RU" sz="3200" dirty="0" smtClean="0"/>
              <a:t> достиг результата при чужой помощи и поставленной задаче.</a:t>
            </a:r>
          </a:p>
          <a:p>
            <a:endParaRPr lang="ru-RU" sz="3200" dirty="0"/>
          </a:p>
          <a:p>
            <a:r>
              <a:rPr lang="ru-RU" sz="3200" u="sng" dirty="0" smtClean="0"/>
              <a:t>Способность:</a:t>
            </a:r>
            <a:r>
              <a:rPr lang="ru-RU" sz="3200" dirty="0" smtClean="0"/>
              <a:t> достиг результата при поставленной извне задаче.</a:t>
            </a:r>
          </a:p>
          <a:p>
            <a:endParaRPr lang="ru-RU" sz="3200" dirty="0" smtClean="0"/>
          </a:p>
          <a:p>
            <a:r>
              <a:rPr lang="ru-RU" sz="3200" u="sng" dirty="0" smtClean="0"/>
              <a:t>Компетенция:</a:t>
            </a:r>
            <a:r>
              <a:rPr lang="ru-RU" sz="3200" dirty="0" smtClean="0"/>
              <a:t> самостоятельно поставил задачу и достиг результата.</a:t>
            </a:r>
            <a:endParaRPr lang="ru-RU" sz="3200" dirty="0"/>
          </a:p>
        </p:txBody>
      </p:sp>
      <p:sp>
        <p:nvSpPr>
          <p:cNvPr id="5" name="Стрелка влево 4">
            <a:hlinkClick r:id="rId2" action="ppaction://hlinksldjump"/>
          </p:cNvPr>
          <p:cNvSpPr/>
          <p:nvPr/>
        </p:nvSpPr>
        <p:spPr>
          <a:xfrm>
            <a:off x="9938759" y="6195701"/>
            <a:ext cx="1358781" cy="53838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7948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13195</TotalTime>
  <Words>329</Words>
  <Application>Microsoft Office PowerPoint</Application>
  <PresentationFormat>Произвольный</PresentationFormat>
  <Paragraphs>102</Paragraphs>
  <Slides>14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Легкий дым</vt:lpstr>
      <vt:lpstr>Компетенционный анализ</vt:lpstr>
      <vt:lpstr>Презентация PowerPoint</vt:lpstr>
      <vt:lpstr>Презентация PowerPoint</vt:lpstr>
      <vt:lpstr>Презентация PowerPoint</vt:lpstr>
      <vt:lpstr>Компетенция - это</vt:lpstr>
      <vt:lpstr>Презентация PowerPoint</vt:lpstr>
      <vt:lpstr>Компетенции: формулировка</vt:lpstr>
      <vt:lpstr>Презентация PowerPoint</vt:lpstr>
      <vt:lpstr>Профессиограмма. Позиция</vt:lpstr>
      <vt:lpstr>Микророли.  События в расписании</vt:lpstr>
      <vt:lpstr>Компетенции бывают </vt:lpstr>
      <vt:lpstr>Компетенции: формулировка</vt:lpstr>
      <vt:lpstr>Наборы компетенций</vt:lpstr>
      <vt:lpstr>Оценка компетенций: шкала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Компетенционный анализ</dc:title>
  <dc:creator>Борис Головацкий</dc:creator>
  <cp:lastModifiedBy>oxana_G</cp:lastModifiedBy>
  <cp:revision>38</cp:revision>
  <dcterms:created xsi:type="dcterms:W3CDTF">2013-05-12T03:35:22Z</dcterms:created>
  <dcterms:modified xsi:type="dcterms:W3CDTF">2014-09-26T17:56:43Z</dcterms:modified>
</cp:coreProperties>
</file>